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5-1.png>
</file>

<file path=ppt/media/image-6-1.png>
</file>

<file path=ppt/media/image-7-1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This project analyzes customer shopping behavior using transactional data to uncover key insights for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9369" y="564118"/>
            <a:ext cx="3412093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Business Recommendations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669369" y="939403"/>
            <a:ext cx="7940278" cy="597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Actionable Strategies for Growth</a:t>
            </a:r>
            <a:endParaRPr lang="en-US" sz="3750" dirty="0"/>
          </a:p>
        </p:txBody>
      </p:sp>
      <p:sp>
        <p:nvSpPr>
          <p:cNvPr id="4" name="Shape 2"/>
          <p:cNvSpPr/>
          <p:nvPr/>
        </p:nvSpPr>
        <p:spPr>
          <a:xfrm>
            <a:off x="669369" y="1823918"/>
            <a:ext cx="4303038" cy="2896910"/>
          </a:xfrm>
          <a:prstGeom prst="roundRect">
            <a:avLst>
              <a:gd name="adj" fmla="val 990"/>
            </a:avLst>
          </a:prstGeom>
          <a:solidFill>
            <a:srgbClr val="5F5153"/>
          </a:solidFill>
          <a:ln/>
        </p:spPr>
      </p:sp>
      <p:sp>
        <p:nvSpPr>
          <p:cNvPr id="5" name="Shape 3"/>
          <p:cNvSpPr/>
          <p:nvPr/>
        </p:nvSpPr>
        <p:spPr>
          <a:xfrm>
            <a:off x="860584" y="2015133"/>
            <a:ext cx="573762" cy="573762"/>
          </a:xfrm>
          <a:prstGeom prst="roundRect">
            <a:avLst>
              <a:gd name="adj" fmla="val 15935328"/>
            </a:avLst>
          </a:prstGeom>
          <a:solidFill>
            <a:srgbClr val="E2C2B3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18342" y="2172891"/>
            <a:ext cx="258128" cy="25812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60584" y="2780109"/>
            <a:ext cx="2916436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Boost Subscriptions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860584" y="3253383"/>
            <a:ext cx="3920609" cy="917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Promote exclusive benefits and content for subscribers to enhance value and conversion.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5163622" y="1823918"/>
            <a:ext cx="4303038" cy="2896910"/>
          </a:xfrm>
          <a:prstGeom prst="roundRect">
            <a:avLst>
              <a:gd name="adj" fmla="val 990"/>
            </a:avLst>
          </a:prstGeom>
          <a:solidFill>
            <a:srgbClr val="5F5153"/>
          </a:solidFill>
          <a:ln/>
        </p:spPr>
      </p:sp>
      <p:sp>
        <p:nvSpPr>
          <p:cNvPr id="10" name="Shape 7"/>
          <p:cNvSpPr/>
          <p:nvPr/>
        </p:nvSpPr>
        <p:spPr>
          <a:xfrm>
            <a:off x="5354836" y="2015133"/>
            <a:ext cx="573762" cy="573762"/>
          </a:xfrm>
          <a:prstGeom prst="roundRect">
            <a:avLst>
              <a:gd name="adj" fmla="val 15935328"/>
            </a:avLst>
          </a:prstGeom>
          <a:solidFill>
            <a:srgbClr val="E2C2B3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12594" y="2172891"/>
            <a:ext cx="258128" cy="258128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354836" y="2780109"/>
            <a:ext cx="3920609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Customer Loyalty Programs</a:t>
            </a:r>
            <a:endParaRPr lang="en-US" sz="2250" dirty="0"/>
          </a:p>
        </p:txBody>
      </p:sp>
      <p:sp>
        <p:nvSpPr>
          <p:cNvPr id="13" name="Text 9"/>
          <p:cNvSpPr/>
          <p:nvPr/>
        </p:nvSpPr>
        <p:spPr>
          <a:xfrm>
            <a:off x="5354836" y="3611999"/>
            <a:ext cx="3920609" cy="917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Implement tiered rewards to incentivize repeat purchases and elevate customers to the "Loyal" segment.</a:t>
            </a:r>
            <a:endParaRPr lang="en-US" sz="1500" dirty="0"/>
          </a:p>
        </p:txBody>
      </p:sp>
      <p:sp>
        <p:nvSpPr>
          <p:cNvPr id="14" name="Shape 10"/>
          <p:cNvSpPr/>
          <p:nvPr/>
        </p:nvSpPr>
        <p:spPr>
          <a:xfrm>
            <a:off x="9657874" y="1823918"/>
            <a:ext cx="4303038" cy="2896910"/>
          </a:xfrm>
          <a:prstGeom prst="roundRect">
            <a:avLst>
              <a:gd name="adj" fmla="val 990"/>
            </a:avLst>
          </a:prstGeom>
          <a:solidFill>
            <a:srgbClr val="5F5153"/>
          </a:solidFill>
          <a:ln/>
        </p:spPr>
      </p:sp>
      <p:sp>
        <p:nvSpPr>
          <p:cNvPr id="15" name="Shape 11"/>
          <p:cNvSpPr/>
          <p:nvPr/>
        </p:nvSpPr>
        <p:spPr>
          <a:xfrm>
            <a:off x="9849088" y="2015133"/>
            <a:ext cx="573762" cy="573762"/>
          </a:xfrm>
          <a:prstGeom prst="roundRect">
            <a:avLst>
              <a:gd name="adj" fmla="val 15935328"/>
            </a:avLst>
          </a:prstGeom>
          <a:solidFill>
            <a:srgbClr val="E2C2B3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06846" y="2172891"/>
            <a:ext cx="258128" cy="258128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49088" y="2780109"/>
            <a:ext cx="3403997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Review Discount Policy</a:t>
            </a:r>
            <a:endParaRPr lang="en-US" sz="2250" dirty="0"/>
          </a:p>
        </p:txBody>
      </p:sp>
      <p:sp>
        <p:nvSpPr>
          <p:cNvPr id="18" name="Text 13"/>
          <p:cNvSpPr/>
          <p:nvPr/>
        </p:nvSpPr>
        <p:spPr>
          <a:xfrm>
            <a:off x="9849088" y="3253383"/>
            <a:ext cx="3920609" cy="917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Strategically optimize discount offerings to balance sales boosts with healthy profit margins.</a:t>
            </a:r>
            <a:endParaRPr lang="en-US" sz="1500" dirty="0"/>
          </a:p>
        </p:txBody>
      </p:sp>
      <p:sp>
        <p:nvSpPr>
          <p:cNvPr id="19" name="Shape 14"/>
          <p:cNvSpPr/>
          <p:nvPr/>
        </p:nvSpPr>
        <p:spPr>
          <a:xfrm>
            <a:off x="669369" y="4912043"/>
            <a:ext cx="6550104" cy="2232422"/>
          </a:xfrm>
          <a:prstGeom prst="roundRect">
            <a:avLst>
              <a:gd name="adj" fmla="val 1285"/>
            </a:avLst>
          </a:prstGeom>
          <a:solidFill>
            <a:srgbClr val="5F5153"/>
          </a:solidFill>
          <a:ln/>
        </p:spPr>
      </p:sp>
      <p:sp>
        <p:nvSpPr>
          <p:cNvPr id="20" name="Shape 15"/>
          <p:cNvSpPr/>
          <p:nvPr/>
        </p:nvSpPr>
        <p:spPr>
          <a:xfrm>
            <a:off x="860584" y="5103257"/>
            <a:ext cx="573762" cy="573762"/>
          </a:xfrm>
          <a:prstGeom prst="roundRect">
            <a:avLst>
              <a:gd name="adj" fmla="val 15935328"/>
            </a:avLst>
          </a:prstGeom>
          <a:solidFill>
            <a:srgbClr val="E2C2B3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8342" y="5261015"/>
            <a:ext cx="258128" cy="258128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860584" y="5868233"/>
            <a:ext cx="2900720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Product Positioning</a:t>
            </a:r>
            <a:endParaRPr lang="en-US" sz="2250" dirty="0"/>
          </a:p>
        </p:txBody>
      </p:sp>
      <p:sp>
        <p:nvSpPr>
          <p:cNvPr id="23" name="Text 17"/>
          <p:cNvSpPr/>
          <p:nvPr/>
        </p:nvSpPr>
        <p:spPr>
          <a:xfrm>
            <a:off x="860584" y="6341507"/>
            <a:ext cx="6167676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Highlight top-rated and best-selling products in marketing campaigns to leverage social proof and demand.</a:t>
            </a:r>
            <a:endParaRPr lang="en-US" sz="1500" dirty="0"/>
          </a:p>
        </p:txBody>
      </p:sp>
      <p:sp>
        <p:nvSpPr>
          <p:cNvPr id="24" name="Shape 18"/>
          <p:cNvSpPr/>
          <p:nvPr/>
        </p:nvSpPr>
        <p:spPr>
          <a:xfrm>
            <a:off x="7410688" y="4912043"/>
            <a:ext cx="6550223" cy="2232422"/>
          </a:xfrm>
          <a:prstGeom prst="roundRect">
            <a:avLst>
              <a:gd name="adj" fmla="val 1285"/>
            </a:avLst>
          </a:prstGeom>
          <a:solidFill>
            <a:srgbClr val="5F5153"/>
          </a:solidFill>
          <a:ln/>
        </p:spPr>
      </p:sp>
      <p:sp>
        <p:nvSpPr>
          <p:cNvPr id="25" name="Shape 19"/>
          <p:cNvSpPr/>
          <p:nvPr/>
        </p:nvSpPr>
        <p:spPr>
          <a:xfrm>
            <a:off x="7601902" y="5103257"/>
            <a:ext cx="573762" cy="573762"/>
          </a:xfrm>
          <a:prstGeom prst="roundRect">
            <a:avLst>
              <a:gd name="adj" fmla="val 15935328"/>
            </a:avLst>
          </a:prstGeom>
          <a:solidFill>
            <a:srgbClr val="E2C2B3"/>
          </a:solidFill>
          <a:ln/>
        </p:spPr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59660" y="5261015"/>
            <a:ext cx="258128" cy="258128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7601902" y="5868233"/>
            <a:ext cx="2869049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Targeted Marketing</a:t>
            </a:r>
            <a:endParaRPr lang="en-US" sz="2250" dirty="0"/>
          </a:p>
        </p:txBody>
      </p:sp>
      <p:sp>
        <p:nvSpPr>
          <p:cNvPr id="28" name="Text 21"/>
          <p:cNvSpPr/>
          <p:nvPr/>
        </p:nvSpPr>
        <p:spPr>
          <a:xfrm>
            <a:off x="7601902" y="6341507"/>
            <a:ext cx="6167795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Focus marketing efforts on high-revenue age groups and customers who prefer express shipping.</a:t>
            </a:r>
            <a:endParaRPr lang="en-US" sz="1500" dirty="0"/>
          </a:p>
        </p:txBody>
      </p:sp>
      <p:sp>
        <p:nvSpPr>
          <p:cNvPr id="29" name="Text 22"/>
          <p:cNvSpPr/>
          <p:nvPr/>
        </p:nvSpPr>
        <p:spPr>
          <a:xfrm>
            <a:off x="669369" y="7359610"/>
            <a:ext cx="13291661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These recommendations, derived from our comprehensive analysis, provide a clear roadmap for enhancing business performance.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0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Project Overview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115139"/>
            <a:ext cx="128964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Uncovering Key Insights from Purchase Data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368153"/>
            <a:ext cx="760428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This analysis delves into customer shopping behavior, leveraging transactional data from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3,900 purchases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across diverse product categories. Our primary objective is to extract actionable insights into: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2383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Spending patterns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6603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Customer segmentation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0823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Product preferences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5043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Subscription behavior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91740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These insights will inform strategic business decisions, optimize marketing efforts, and enhance the overall customer experience.</a:t>
            </a:r>
            <a:endParaRPr lang="en-US" sz="17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419231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895" y="537329"/>
            <a:ext cx="2442805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Dataset Overview</a:t>
            </a:r>
            <a:endParaRPr lang="en-US" sz="1900" dirty="0"/>
          </a:p>
        </p:txBody>
      </p:sp>
      <p:sp>
        <p:nvSpPr>
          <p:cNvPr id="4" name="Text 1"/>
          <p:cNvSpPr/>
          <p:nvPr/>
        </p:nvSpPr>
        <p:spPr>
          <a:xfrm>
            <a:off x="683895" y="920829"/>
            <a:ext cx="7776210" cy="12211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A Comprehensive Look at Our Transactional Data</a:t>
            </a:r>
            <a:endParaRPr lang="en-US" sz="3800" dirty="0"/>
          </a:p>
        </p:txBody>
      </p:sp>
      <p:sp>
        <p:nvSpPr>
          <p:cNvPr id="5" name="Shape 2"/>
          <p:cNvSpPr/>
          <p:nvPr/>
        </p:nvSpPr>
        <p:spPr>
          <a:xfrm>
            <a:off x="683895" y="2728198"/>
            <a:ext cx="3790355" cy="1815346"/>
          </a:xfrm>
          <a:prstGeom prst="roundRect">
            <a:avLst>
              <a:gd name="adj" fmla="val 6044"/>
            </a:avLst>
          </a:prstGeom>
          <a:solidFill>
            <a:srgbClr val="403234"/>
          </a:solidFill>
          <a:ln/>
        </p:spPr>
      </p:sp>
      <p:sp>
        <p:nvSpPr>
          <p:cNvPr id="6" name="Shape 3"/>
          <p:cNvSpPr/>
          <p:nvPr/>
        </p:nvSpPr>
        <p:spPr>
          <a:xfrm>
            <a:off x="683895" y="2705338"/>
            <a:ext cx="3790355" cy="91440"/>
          </a:xfrm>
          <a:prstGeom prst="roundRect">
            <a:avLst>
              <a:gd name="adj" fmla="val 32058"/>
            </a:avLst>
          </a:prstGeom>
          <a:solidFill>
            <a:srgbClr val="E2C2B3"/>
          </a:solidFill>
          <a:ln/>
        </p:spPr>
      </p:sp>
      <p:sp>
        <p:nvSpPr>
          <p:cNvPr id="7" name="Shape 4"/>
          <p:cNvSpPr/>
          <p:nvPr/>
        </p:nvSpPr>
        <p:spPr>
          <a:xfrm>
            <a:off x="2285881" y="2435066"/>
            <a:ext cx="586264" cy="586264"/>
          </a:xfrm>
          <a:prstGeom prst="roundRect">
            <a:avLst>
              <a:gd name="adj" fmla="val 155971"/>
            </a:avLst>
          </a:prstGeom>
          <a:solidFill>
            <a:srgbClr val="E2C2B3"/>
          </a:solidFill>
          <a:ln/>
        </p:spPr>
      </p:sp>
      <p:sp>
        <p:nvSpPr>
          <p:cNvPr id="8" name="Text 5"/>
          <p:cNvSpPr/>
          <p:nvPr/>
        </p:nvSpPr>
        <p:spPr>
          <a:xfrm>
            <a:off x="2461736" y="2581632"/>
            <a:ext cx="234434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1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902137" y="3216712"/>
            <a:ext cx="2931319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Dataset Size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902137" y="3700224"/>
            <a:ext cx="335387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3,900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Rows,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18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Columns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4669631" y="2728198"/>
            <a:ext cx="3790474" cy="1815346"/>
          </a:xfrm>
          <a:prstGeom prst="roundRect">
            <a:avLst>
              <a:gd name="adj" fmla="val 6044"/>
            </a:avLst>
          </a:prstGeom>
          <a:solidFill>
            <a:srgbClr val="403234"/>
          </a:solidFill>
          <a:ln/>
        </p:spPr>
      </p:sp>
      <p:sp>
        <p:nvSpPr>
          <p:cNvPr id="12" name="Shape 9"/>
          <p:cNvSpPr/>
          <p:nvPr/>
        </p:nvSpPr>
        <p:spPr>
          <a:xfrm>
            <a:off x="4669631" y="2705338"/>
            <a:ext cx="3790474" cy="91440"/>
          </a:xfrm>
          <a:prstGeom prst="roundRect">
            <a:avLst>
              <a:gd name="adj" fmla="val 32058"/>
            </a:avLst>
          </a:prstGeom>
          <a:solidFill>
            <a:srgbClr val="E2C2B3"/>
          </a:solidFill>
          <a:ln/>
        </p:spPr>
      </p:sp>
      <p:sp>
        <p:nvSpPr>
          <p:cNvPr id="13" name="Shape 10"/>
          <p:cNvSpPr/>
          <p:nvPr/>
        </p:nvSpPr>
        <p:spPr>
          <a:xfrm>
            <a:off x="6271736" y="2435066"/>
            <a:ext cx="586264" cy="586264"/>
          </a:xfrm>
          <a:prstGeom prst="roundRect">
            <a:avLst>
              <a:gd name="adj" fmla="val 155971"/>
            </a:avLst>
          </a:prstGeom>
          <a:solidFill>
            <a:srgbClr val="E2C2B3"/>
          </a:solidFill>
          <a:ln/>
        </p:spPr>
      </p:sp>
      <p:sp>
        <p:nvSpPr>
          <p:cNvPr id="14" name="Text 11"/>
          <p:cNvSpPr/>
          <p:nvPr/>
        </p:nvSpPr>
        <p:spPr>
          <a:xfrm>
            <a:off x="6447592" y="2581632"/>
            <a:ext cx="234434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2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4887873" y="3216712"/>
            <a:ext cx="2931319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Key Features</a:t>
            </a:r>
            <a:endParaRPr lang="en-US" sz="2300" dirty="0"/>
          </a:p>
        </p:txBody>
      </p:sp>
      <p:sp>
        <p:nvSpPr>
          <p:cNvPr id="16" name="Text 13"/>
          <p:cNvSpPr/>
          <p:nvPr/>
        </p:nvSpPr>
        <p:spPr>
          <a:xfrm>
            <a:off x="4887873" y="3700224"/>
            <a:ext cx="3353991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Demographics, Purchase Details, Shopping Behavior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83895" y="5032058"/>
            <a:ext cx="7776210" cy="1502807"/>
          </a:xfrm>
          <a:prstGeom prst="roundRect">
            <a:avLst>
              <a:gd name="adj" fmla="val 7302"/>
            </a:avLst>
          </a:prstGeom>
          <a:solidFill>
            <a:srgbClr val="403234"/>
          </a:solidFill>
          <a:ln/>
        </p:spPr>
      </p:sp>
      <p:sp>
        <p:nvSpPr>
          <p:cNvPr id="18" name="Shape 15"/>
          <p:cNvSpPr/>
          <p:nvPr/>
        </p:nvSpPr>
        <p:spPr>
          <a:xfrm>
            <a:off x="683895" y="5009198"/>
            <a:ext cx="7776210" cy="91440"/>
          </a:xfrm>
          <a:prstGeom prst="roundRect">
            <a:avLst>
              <a:gd name="adj" fmla="val 32058"/>
            </a:avLst>
          </a:prstGeom>
          <a:solidFill>
            <a:srgbClr val="E2C2B3"/>
          </a:solidFill>
          <a:ln/>
        </p:spPr>
      </p:sp>
      <p:sp>
        <p:nvSpPr>
          <p:cNvPr id="19" name="Shape 16"/>
          <p:cNvSpPr/>
          <p:nvPr/>
        </p:nvSpPr>
        <p:spPr>
          <a:xfrm>
            <a:off x="4278868" y="4738926"/>
            <a:ext cx="586264" cy="586264"/>
          </a:xfrm>
          <a:prstGeom prst="roundRect">
            <a:avLst>
              <a:gd name="adj" fmla="val 155971"/>
            </a:avLst>
          </a:prstGeom>
          <a:solidFill>
            <a:srgbClr val="E2C2B3"/>
          </a:solidFill>
          <a:ln/>
        </p:spPr>
      </p:sp>
      <p:sp>
        <p:nvSpPr>
          <p:cNvPr id="20" name="Text 17"/>
          <p:cNvSpPr/>
          <p:nvPr/>
        </p:nvSpPr>
        <p:spPr>
          <a:xfrm>
            <a:off x="4454723" y="4885492"/>
            <a:ext cx="234434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3</a:t>
            </a:r>
            <a:endParaRPr lang="en-US" sz="1800" dirty="0"/>
          </a:p>
        </p:txBody>
      </p:sp>
      <p:sp>
        <p:nvSpPr>
          <p:cNvPr id="21" name="Text 18"/>
          <p:cNvSpPr/>
          <p:nvPr/>
        </p:nvSpPr>
        <p:spPr>
          <a:xfrm>
            <a:off x="902137" y="5520571"/>
            <a:ext cx="2931319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Missing Data</a:t>
            </a:r>
            <a:endParaRPr lang="en-US" sz="2300" dirty="0"/>
          </a:p>
        </p:txBody>
      </p:sp>
      <p:sp>
        <p:nvSpPr>
          <p:cNvPr id="22" name="Text 19"/>
          <p:cNvSpPr/>
          <p:nvPr/>
        </p:nvSpPr>
        <p:spPr>
          <a:xfrm>
            <a:off x="902137" y="6004084"/>
            <a:ext cx="7339727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37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values in "Review Rating" column</a:t>
            </a:r>
            <a:endParaRPr lang="en-US" sz="1500" dirty="0"/>
          </a:p>
        </p:txBody>
      </p:sp>
      <p:sp>
        <p:nvSpPr>
          <p:cNvPr id="23" name="Text 20"/>
          <p:cNvSpPr/>
          <p:nvPr/>
        </p:nvSpPr>
        <p:spPr>
          <a:xfrm>
            <a:off x="683895" y="6754654"/>
            <a:ext cx="7776210" cy="937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Our dataset provides a rich foundation for understanding customer interactions, covering everything from basic demographics to detailed purchase and behavioral patterns.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640" y="1088946"/>
            <a:ext cx="3489841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Exploratory Data Analysis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741640" y="1504712"/>
            <a:ext cx="12277725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Python-Powered Data Preparation &amp; Cleaning</a:t>
            </a:r>
            <a:endParaRPr lang="en-US" sz="4150" dirty="0"/>
          </a:p>
        </p:txBody>
      </p:sp>
      <p:sp>
        <p:nvSpPr>
          <p:cNvPr id="4" name="Text 2"/>
          <p:cNvSpPr/>
          <p:nvPr/>
        </p:nvSpPr>
        <p:spPr>
          <a:xfrm>
            <a:off x="741640" y="2484715"/>
            <a:ext cx="211812" cy="264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01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41640" y="2821781"/>
            <a:ext cx="4241125" cy="2286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6" name="Text 4"/>
          <p:cNvSpPr/>
          <p:nvPr/>
        </p:nvSpPr>
        <p:spPr>
          <a:xfrm>
            <a:off x="741640" y="2973348"/>
            <a:ext cx="4241125" cy="79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Loading &amp; Initial Exploration</a:t>
            </a: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741640" y="3895011"/>
            <a:ext cx="4241125" cy="1024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Imported dataset using pandas; used 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highlight>
                  <a:srgbClr val="4D3F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df.info()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and 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highlight>
                  <a:srgbClr val="4D3F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.describe()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for structural and summary insights.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5194578" y="2484715"/>
            <a:ext cx="211812" cy="264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02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5194578" y="2821781"/>
            <a:ext cx="4241125" cy="2286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10" name="Text 8"/>
          <p:cNvSpPr/>
          <p:nvPr/>
        </p:nvSpPr>
        <p:spPr>
          <a:xfrm>
            <a:off x="5194578" y="2973348"/>
            <a:ext cx="3677722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Missing Data Handling</a:t>
            </a:r>
            <a:endParaRPr lang="en-US" sz="2500" dirty="0"/>
          </a:p>
        </p:txBody>
      </p:sp>
      <p:sp>
        <p:nvSpPr>
          <p:cNvPr id="11" name="Text 9"/>
          <p:cNvSpPr/>
          <p:nvPr/>
        </p:nvSpPr>
        <p:spPr>
          <a:xfrm>
            <a:off x="5194578" y="3497699"/>
            <a:ext cx="4241125" cy="1017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Imputed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37 missing "Review Rating"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values using the median rating per product category.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9647515" y="2484715"/>
            <a:ext cx="211812" cy="264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9647515" y="2821781"/>
            <a:ext cx="4241125" cy="2286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14" name="Text 12"/>
          <p:cNvSpPr/>
          <p:nvPr/>
        </p:nvSpPr>
        <p:spPr>
          <a:xfrm>
            <a:off x="9647515" y="2973348"/>
            <a:ext cx="3946208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Column Standardization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9647515" y="3497699"/>
            <a:ext cx="4241125" cy="1017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Renamed columns to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snake_case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for improved readability and documentation standards.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41640" y="5290542"/>
            <a:ext cx="211812" cy="264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04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1640" y="5627608"/>
            <a:ext cx="6467594" cy="2286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18" name="Text 16"/>
          <p:cNvSpPr/>
          <p:nvPr/>
        </p:nvSpPr>
        <p:spPr>
          <a:xfrm>
            <a:off x="741640" y="5779175"/>
            <a:ext cx="3294817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Feature Engineering</a:t>
            </a:r>
            <a:endParaRPr lang="en-US" sz="2500" dirty="0"/>
          </a:p>
        </p:txBody>
      </p:sp>
      <p:sp>
        <p:nvSpPr>
          <p:cNvPr id="19" name="Text 17"/>
          <p:cNvSpPr/>
          <p:nvPr/>
        </p:nvSpPr>
        <p:spPr>
          <a:xfrm>
            <a:off x="741640" y="6303526"/>
            <a:ext cx="6467594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Created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age_group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(binned ages) and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purchase_frequency_days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for deeper analysis.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7421047" y="5290542"/>
            <a:ext cx="211812" cy="264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05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421047" y="5627608"/>
            <a:ext cx="6467594" cy="2286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22" name="Text 20"/>
          <p:cNvSpPr/>
          <p:nvPr/>
        </p:nvSpPr>
        <p:spPr>
          <a:xfrm>
            <a:off x="7421047" y="5779175"/>
            <a:ext cx="5027295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Consistency &amp; Integration</a:t>
            </a:r>
            <a:endParaRPr lang="en-US" sz="2500" dirty="0"/>
          </a:p>
        </p:txBody>
      </p:sp>
      <p:sp>
        <p:nvSpPr>
          <p:cNvPr id="23" name="Text 21"/>
          <p:cNvSpPr/>
          <p:nvPr/>
        </p:nvSpPr>
        <p:spPr>
          <a:xfrm>
            <a:off x="7421047" y="6303526"/>
            <a:ext cx="6467594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Verified and dropped redundant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promo_code_used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column. Loaded cleaned data into MySQL for further analysis.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9842" y="502682"/>
            <a:ext cx="5011936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SQL Data Analysis - Key Business Questions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639842" y="861298"/>
            <a:ext cx="8762286" cy="571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Gender &amp; Spending: Revenue Insights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639842" y="1871186"/>
            <a:ext cx="6452354" cy="877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Our SQL analysis began by comparing total revenue generated by male versus female customers. This provides a foundational understanding of which gender segment contributes more significantly to overall sales.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39842" y="2954060"/>
            <a:ext cx="6452354" cy="1069181"/>
          </a:xfrm>
          <a:prstGeom prst="roundRect">
            <a:avLst>
              <a:gd name="adj" fmla="val 256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7462" y="2961680"/>
            <a:ext cx="6437114" cy="5269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830342" y="3078956"/>
            <a:ext cx="2849166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Female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4052649" y="3078956"/>
            <a:ext cx="2849166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75191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647462" y="3488650"/>
            <a:ext cx="6437114" cy="52697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830342" y="3605927"/>
            <a:ext cx="2849166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Male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4052649" y="3605927"/>
            <a:ext cx="2849166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157890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639842" y="4228862"/>
            <a:ext cx="6452354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Male customers generated </a:t>
            </a:r>
            <a:pPr algn="l" indent="0" marL="0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$157,890</a:t>
            </a:r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in revenue, significantly outpacing female customers who generated </a:t>
            </a:r>
            <a:pPr algn="l" indent="0" marL="0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$75,191</a:t>
            </a:r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</a:t>
            </a:r>
            <a:endParaRPr lang="en-US" sz="1400" dirty="0"/>
          </a:p>
        </p:txBody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5824" y="1912382"/>
            <a:ext cx="6452354" cy="64523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0299" y="385286"/>
            <a:ext cx="4040743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SQL Data Analysis - Discounts &amp; Top Products</a:t>
            </a:r>
            <a:endParaRPr lang="en-US" sz="1350" dirty="0"/>
          </a:p>
        </p:txBody>
      </p:sp>
      <p:sp>
        <p:nvSpPr>
          <p:cNvPr id="3" name="Text 1"/>
          <p:cNvSpPr/>
          <p:nvPr/>
        </p:nvSpPr>
        <p:spPr>
          <a:xfrm>
            <a:off x="490299" y="660083"/>
            <a:ext cx="7097435" cy="437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High Spenders and Product Preferences</a:t>
            </a:r>
            <a:endParaRPr lang="en-US" sz="2750" dirty="0"/>
          </a:p>
        </p:txBody>
      </p:sp>
      <p:sp>
        <p:nvSpPr>
          <p:cNvPr id="4" name="Text 2"/>
          <p:cNvSpPr/>
          <p:nvPr/>
        </p:nvSpPr>
        <p:spPr>
          <a:xfrm>
            <a:off x="490299" y="1448038"/>
            <a:ext cx="3269337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High-Spending Discount Users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490299" y="1850708"/>
            <a:ext cx="6654046" cy="448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We identified 839 customers who used discounts but still spent above the average purchase amount, indicating potential for increased loyalty or targeted upselling.</a:t>
            </a:r>
            <a:endParaRPr lang="en-US" sz="11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0299" y="2456617"/>
            <a:ext cx="6654046" cy="665404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93675" y="1448038"/>
            <a:ext cx="2657713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Top 5 Products by Rating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493675" y="1850708"/>
            <a:ext cx="6654046" cy="448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Customer reviews highlight product success. </a:t>
            </a:r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Gloves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lead with a 3.86 average rating, followed closely by </a:t>
            </a:r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Sandals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and </a:t>
            </a:r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Boots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</a:t>
            </a:r>
            <a:endParaRPr lang="en-US" sz="1100" dirty="0"/>
          </a:p>
        </p:txBody>
      </p:sp>
      <p:sp>
        <p:nvSpPr>
          <p:cNvPr id="9" name="Shape 6"/>
          <p:cNvSpPr/>
          <p:nvPr/>
        </p:nvSpPr>
        <p:spPr>
          <a:xfrm>
            <a:off x="7493675" y="2456617"/>
            <a:ext cx="6654046" cy="2052995"/>
          </a:xfrm>
          <a:prstGeom prst="roundRect">
            <a:avLst>
              <a:gd name="adj" fmla="val 102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501295" y="2464237"/>
            <a:ext cx="6638806" cy="40755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7641431" y="2555915"/>
            <a:ext cx="3699391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Gloves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11628477" y="2555915"/>
            <a:ext cx="237160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3.86</a:t>
            </a:r>
            <a:endParaRPr lang="en-US" sz="1100" dirty="0"/>
          </a:p>
        </p:txBody>
      </p:sp>
      <p:sp>
        <p:nvSpPr>
          <p:cNvPr id="13" name="Shape 10"/>
          <p:cNvSpPr/>
          <p:nvPr/>
        </p:nvSpPr>
        <p:spPr>
          <a:xfrm>
            <a:off x="7501295" y="2871788"/>
            <a:ext cx="6638806" cy="40755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641431" y="2963466"/>
            <a:ext cx="3699391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Sandals</a:t>
            </a:r>
            <a:endParaRPr lang="en-US" sz="1100" dirty="0"/>
          </a:p>
        </p:txBody>
      </p:sp>
      <p:sp>
        <p:nvSpPr>
          <p:cNvPr id="15" name="Text 12"/>
          <p:cNvSpPr/>
          <p:nvPr/>
        </p:nvSpPr>
        <p:spPr>
          <a:xfrm>
            <a:off x="11628477" y="2963466"/>
            <a:ext cx="237160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3.84</a:t>
            </a:r>
            <a:endParaRPr lang="en-US" sz="1100" dirty="0"/>
          </a:p>
        </p:txBody>
      </p:sp>
      <p:sp>
        <p:nvSpPr>
          <p:cNvPr id="16" name="Shape 13"/>
          <p:cNvSpPr/>
          <p:nvPr/>
        </p:nvSpPr>
        <p:spPr>
          <a:xfrm>
            <a:off x="7501295" y="3279338"/>
            <a:ext cx="6638806" cy="40755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7641431" y="3371017"/>
            <a:ext cx="3699391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Boots</a:t>
            </a:r>
            <a:endParaRPr lang="en-US" sz="1100" dirty="0"/>
          </a:p>
        </p:txBody>
      </p:sp>
      <p:sp>
        <p:nvSpPr>
          <p:cNvPr id="18" name="Text 15"/>
          <p:cNvSpPr/>
          <p:nvPr/>
        </p:nvSpPr>
        <p:spPr>
          <a:xfrm>
            <a:off x="11628477" y="3371017"/>
            <a:ext cx="237160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3.82</a:t>
            </a:r>
            <a:endParaRPr lang="en-US" sz="1100" dirty="0"/>
          </a:p>
        </p:txBody>
      </p:sp>
      <p:sp>
        <p:nvSpPr>
          <p:cNvPr id="19" name="Shape 16"/>
          <p:cNvSpPr/>
          <p:nvPr/>
        </p:nvSpPr>
        <p:spPr>
          <a:xfrm>
            <a:off x="7501295" y="3686889"/>
            <a:ext cx="6638806" cy="40755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7641431" y="3778568"/>
            <a:ext cx="3699391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Hat</a:t>
            </a:r>
            <a:endParaRPr lang="en-US" sz="1100" dirty="0"/>
          </a:p>
        </p:txBody>
      </p:sp>
      <p:sp>
        <p:nvSpPr>
          <p:cNvPr id="21" name="Text 18"/>
          <p:cNvSpPr/>
          <p:nvPr/>
        </p:nvSpPr>
        <p:spPr>
          <a:xfrm>
            <a:off x="11628477" y="3778568"/>
            <a:ext cx="237160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3.80</a:t>
            </a:r>
            <a:endParaRPr lang="en-US" sz="1100" dirty="0"/>
          </a:p>
        </p:txBody>
      </p:sp>
      <p:sp>
        <p:nvSpPr>
          <p:cNvPr id="22" name="Shape 19"/>
          <p:cNvSpPr/>
          <p:nvPr/>
        </p:nvSpPr>
        <p:spPr>
          <a:xfrm>
            <a:off x="7501295" y="4094440"/>
            <a:ext cx="6638806" cy="40755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7641431" y="4186118"/>
            <a:ext cx="3699391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Skirt</a:t>
            </a:r>
            <a:endParaRPr lang="en-US" sz="1100" dirty="0"/>
          </a:p>
        </p:txBody>
      </p:sp>
      <p:sp>
        <p:nvSpPr>
          <p:cNvPr id="24" name="Text 21"/>
          <p:cNvSpPr/>
          <p:nvPr/>
        </p:nvSpPr>
        <p:spPr>
          <a:xfrm>
            <a:off x="11628477" y="4186118"/>
            <a:ext cx="237160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3.78</a:t>
            </a:r>
            <a:endParaRPr lang="en-US" sz="1100" dirty="0"/>
          </a:p>
        </p:txBody>
      </p:sp>
      <p:sp>
        <p:nvSpPr>
          <p:cNvPr id="25" name="Text 22"/>
          <p:cNvSpPr/>
          <p:nvPr/>
        </p:nvSpPr>
        <p:spPr>
          <a:xfrm>
            <a:off x="7493675" y="4667131"/>
            <a:ext cx="665404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These products are prime candidates for promotional campaigns.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988" y="376357"/>
            <a:ext cx="3923109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SQL Data Analysis - Shipping &amp; Subscriptions</a:t>
            </a:r>
            <a:endParaRPr lang="en-US" sz="1300" dirty="0"/>
          </a:p>
        </p:txBody>
      </p:sp>
      <p:sp>
        <p:nvSpPr>
          <p:cNvPr id="3" name="Text 1"/>
          <p:cNvSpPr/>
          <p:nvPr/>
        </p:nvSpPr>
        <p:spPr>
          <a:xfrm>
            <a:off x="478988" y="644843"/>
            <a:ext cx="8342709" cy="427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Optimizing Delivery and Membership Strategies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478988" y="1414582"/>
            <a:ext cx="2830592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Shipping Type Comparison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78988" y="1807964"/>
            <a:ext cx="6669286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Customers using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Express shipping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have a slightly higher average purchase amount (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$60.48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) compared to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Standard shipping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(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$58.46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). This suggests a willingness to spend more for faster delivery.</a:t>
            </a:r>
            <a:endParaRPr lang="en-US" sz="10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988" y="2619137"/>
            <a:ext cx="6669286" cy="666928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89746" y="1414582"/>
            <a:ext cx="3388757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Subscribers vs. Non-Subscribers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89746" y="1825109"/>
            <a:ext cx="6669286" cy="812006"/>
          </a:xfrm>
          <a:prstGeom prst="roundRect">
            <a:avLst>
              <a:gd name="adj" fmla="val 252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497366" y="1832729"/>
            <a:ext cx="6654046" cy="3983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7634407" y="1922383"/>
            <a:ext cx="2384108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Yes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10299740" y="1922383"/>
            <a:ext cx="1049536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1053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11630501" y="1922383"/>
            <a:ext cx="1049536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59.49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12961263" y="1922383"/>
            <a:ext cx="1053346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62645.00</a:t>
            </a:r>
            <a:endParaRPr lang="en-US" sz="1050" dirty="0"/>
          </a:p>
        </p:txBody>
      </p:sp>
      <p:sp>
        <p:nvSpPr>
          <p:cNvPr id="14" name="Shape 11"/>
          <p:cNvSpPr/>
          <p:nvPr/>
        </p:nvSpPr>
        <p:spPr>
          <a:xfrm>
            <a:off x="7497366" y="2231112"/>
            <a:ext cx="6654046" cy="3983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7634407" y="2320766"/>
            <a:ext cx="2384108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No</a:t>
            </a:r>
            <a:endParaRPr lang="en-US" sz="1050" dirty="0"/>
          </a:p>
        </p:txBody>
      </p:sp>
      <p:sp>
        <p:nvSpPr>
          <p:cNvPr id="16" name="Text 13"/>
          <p:cNvSpPr/>
          <p:nvPr/>
        </p:nvSpPr>
        <p:spPr>
          <a:xfrm>
            <a:off x="10299740" y="2320766"/>
            <a:ext cx="1049536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2847</a:t>
            </a:r>
            <a:endParaRPr lang="en-US" sz="1050" dirty="0"/>
          </a:p>
        </p:txBody>
      </p:sp>
      <p:sp>
        <p:nvSpPr>
          <p:cNvPr id="17" name="Text 14"/>
          <p:cNvSpPr/>
          <p:nvPr/>
        </p:nvSpPr>
        <p:spPr>
          <a:xfrm>
            <a:off x="11630501" y="2320766"/>
            <a:ext cx="1049536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59.87</a:t>
            </a: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12961263" y="2320766"/>
            <a:ext cx="1053346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170436.00</a:t>
            </a:r>
            <a:endParaRPr lang="en-US" sz="1050" dirty="0"/>
          </a:p>
        </p:txBody>
      </p:sp>
      <p:sp>
        <p:nvSpPr>
          <p:cNvPr id="19" name="Text 16"/>
          <p:cNvSpPr/>
          <p:nvPr/>
        </p:nvSpPr>
        <p:spPr>
          <a:xfrm>
            <a:off x="7489746" y="2791063"/>
            <a:ext cx="6669286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Non-subscribers contribute significantly more to total revenue, indicating a large untapped potential for subscription conversions.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8656" y="533281"/>
            <a:ext cx="555224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SQL Data Analysis - Products &amp; Segmentation</a:t>
            </a: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678656" y="913805"/>
            <a:ext cx="5348764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Targeting and Loyalty</a:t>
            </a:r>
            <a:endParaRPr lang="en-US" sz="3800" dirty="0"/>
          </a:p>
        </p:txBody>
      </p:sp>
      <p:sp>
        <p:nvSpPr>
          <p:cNvPr id="4" name="Shape 2"/>
          <p:cNvSpPr/>
          <p:nvPr/>
        </p:nvSpPr>
        <p:spPr>
          <a:xfrm>
            <a:off x="678656" y="1810703"/>
            <a:ext cx="6539627" cy="6193155"/>
          </a:xfrm>
          <a:prstGeom prst="roundRect">
            <a:avLst>
              <a:gd name="adj" fmla="val 1772"/>
            </a:avLst>
          </a:prstGeom>
          <a:solidFill>
            <a:srgbClr val="403234"/>
          </a:solidFill>
          <a:ln w="22860">
            <a:solidFill>
              <a:srgbClr val="786A6C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55796" y="1810703"/>
            <a:ext cx="91440" cy="6193155"/>
          </a:xfrm>
          <a:prstGeom prst="roundRect">
            <a:avLst>
              <a:gd name="adj" fmla="val 31813"/>
            </a:avLst>
          </a:prstGeom>
          <a:solidFill>
            <a:srgbClr val="E2C2B3"/>
          </a:solidFill>
          <a:ln/>
        </p:spPr>
      </p:sp>
      <p:sp>
        <p:nvSpPr>
          <p:cNvPr id="6" name="Text 4"/>
          <p:cNvSpPr/>
          <p:nvPr/>
        </p:nvSpPr>
        <p:spPr>
          <a:xfrm>
            <a:off x="963930" y="2027396"/>
            <a:ext cx="4454366" cy="363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Discount-Dependent Products</a:t>
            </a:r>
            <a:endParaRPr lang="en-US" sz="2250" dirty="0"/>
          </a:p>
        </p:txBody>
      </p:sp>
      <p:sp>
        <p:nvSpPr>
          <p:cNvPr id="7" name="Text 5"/>
          <p:cNvSpPr/>
          <p:nvPr/>
        </p:nvSpPr>
        <p:spPr>
          <a:xfrm>
            <a:off x="963930" y="2507218"/>
            <a:ext cx="6037659" cy="930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Hats (50%)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,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Sneakers (49.66%)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, and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Coats (49.07%)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show the highest percentage of discounted purchases. This highlights their sensitivity to price promotions.</a:t>
            </a:r>
            <a:endParaRPr lang="en-US" sz="15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3930" y="3656171"/>
            <a:ext cx="6037659" cy="4130993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7412117" y="1810703"/>
            <a:ext cx="6539627" cy="6193155"/>
          </a:xfrm>
          <a:prstGeom prst="roundRect">
            <a:avLst>
              <a:gd name="adj" fmla="val 1772"/>
            </a:avLst>
          </a:prstGeom>
          <a:solidFill>
            <a:srgbClr val="403234"/>
          </a:solidFill>
          <a:ln w="22860">
            <a:solidFill>
              <a:srgbClr val="786A6C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89257" y="1810703"/>
            <a:ext cx="91440" cy="6193155"/>
          </a:xfrm>
          <a:prstGeom prst="roundRect">
            <a:avLst>
              <a:gd name="adj" fmla="val 31813"/>
            </a:avLst>
          </a:prstGeom>
          <a:solidFill>
            <a:srgbClr val="E2C2B3"/>
          </a:solidFill>
          <a:ln/>
        </p:spPr>
      </p:sp>
      <p:sp>
        <p:nvSpPr>
          <p:cNvPr id="11" name="Text 8"/>
          <p:cNvSpPr/>
          <p:nvPr/>
        </p:nvSpPr>
        <p:spPr>
          <a:xfrm>
            <a:off x="7697391" y="2027396"/>
            <a:ext cx="3566398" cy="363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Customer Segmentation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7697391" y="2507218"/>
            <a:ext cx="6037659" cy="930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Our customer base is primarily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Loyal (3,116)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, followed by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Returning (701)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and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New (83)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 Tailored strategies can nurture each segment.</a:t>
            </a:r>
            <a:endParaRPr lang="en-US" sz="150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391" y="3656171"/>
            <a:ext cx="6037659" cy="413099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7433" y="328017"/>
            <a:ext cx="2764631" cy="186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SQL Data Analysis - Age &amp; Categories</a:t>
            </a:r>
            <a:endParaRPr lang="en-US" sz="1150" dirty="0"/>
          </a:p>
        </p:txBody>
      </p:sp>
      <p:sp>
        <p:nvSpPr>
          <p:cNvPr id="3" name="Text 1"/>
          <p:cNvSpPr/>
          <p:nvPr/>
        </p:nvSpPr>
        <p:spPr>
          <a:xfrm>
            <a:off x="417433" y="561975"/>
            <a:ext cx="7089338" cy="372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Understanding Demographics and Preferences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417433" y="1232773"/>
            <a:ext cx="2568059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Top 3 Products per Category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17433" y="1575554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Identifying best-sellers within each category allows for focused inventory management and marketing.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417433" y="1873687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Accessories: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Jewelry, Sunglasses, Belt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417433" y="2106216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Clothing: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Blouse, Pants, Shirt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17433" y="2338745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Footwear: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Sandals, Shoes, Sneakers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417433" y="2571274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Outerwear: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Jacket, Coat</a:t>
            </a:r>
            <a:endParaRPr lang="en-US" sz="9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7433" y="2896314"/>
            <a:ext cx="6752273" cy="6752273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468314" y="1232773"/>
            <a:ext cx="2046803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Revenue by Age Group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468314" y="1575554"/>
            <a:ext cx="6752273" cy="381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Young Adults (</a:t>
            </a:r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$62,143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) are the highest revenue contributors, followed by Middle-aged (</a:t>
            </a:r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$59,197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) and Adults (</a:t>
            </a:r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$55,978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). Seniors contribute </a:t>
            </a:r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$55,763</a:t>
            </a:r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</a:t>
            </a:r>
            <a:endParaRPr lang="en-US" sz="900" dirty="0"/>
          </a:p>
        </p:txBody>
      </p:sp>
      <p:sp>
        <p:nvSpPr>
          <p:cNvPr id="13" name="Shape 10"/>
          <p:cNvSpPr/>
          <p:nvPr/>
        </p:nvSpPr>
        <p:spPr>
          <a:xfrm>
            <a:off x="7468314" y="2091452"/>
            <a:ext cx="6752273" cy="1412081"/>
          </a:xfrm>
          <a:prstGeom prst="roundRect">
            <a:avLst>
              <a:gd name="adj" fmla="val 126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7475934" y="2099072"/>
            <a:ext cx="6737033" cy="34921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7595116" y="2178248"/>
            <a:ext cx="312634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Young Adult</a:t>
            </a:r>
            <a:endParaRPr lang="en-US" sz="900" dirty="0"/>
          </a:p>
        </p:txBody>
      </p:sp>
      <p:sp>
        <p:nvSpPr>
          <p:cNvPr id="16" name="Text 13"/>
          <p:cNvSpPr/>
          <p:nvPr/>
        </p:nvSpPr>
        <p:spPr>
          <a:xfrm>
            <a:off x="10967442" y="2178248"/>
            <a:ext cx="312634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62143</a:t>
            </a:r>
            <a:endParaRPr lang="en-US" sz="900" dirty="0"/>
          </a:p>
        </p:txBody>
      </p:sp>
      <p:sp>
        <p:nvSpPr>
          <p:cNvPr id="17" name="Shape 14"/>
          <p:cNvSpPr/>
          <p:nvPr/>
        </p:nvSpPr>
        <p:spPr>
          <a:xfrm>
            <a:off x="7475934" y="2448282"/>
            <a:ext cx="6737033" cy="34921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7595116" y="2527459"/>
            <a:ext cx="312634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Middle-aged</a:t>
            </a:r>
            <a:endParaRPr lang="en-US" sz="900" dirty="0"/>
          </a:p>
        </p:txBody>
      </p:sp>
      <p:sp>
        <p:nvSpPr>
          <p:cNvPr id="19" name="Text 16"/>
          <p:cNvSpPr/>
          <p:nvPr/>
        </p:nvSpPr>
        <p:spPr>
          <a:xfrm>
            <a:off x="10967442" y="2527459"/>
            <a:ext cx="312634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59197</a:t>
            </a:r>
            <a:endParaRPr lang="en-US" sz="900" dirty="0"/>
          </a:p>
        </p:txBody>
      </p:sp>
      <p:sp>
        <p:nvSpPr>
          <p:cNvPr id="20" name="Shape 17"/>
          <p:cNvSpPr/>
          <p:nvPr/>
        </p:nvSpPr>
        <p:spPr>
          <a:xfrm>
            <a:off x="7475934" y="2797493"/>
            <a:ext cx="6737033" cy="34921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7595116" y="2876669"/>
            <a:ext cx="312634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Adult</a:t>
            </a:r>
            <a:endParaRPr lang="en-US" sz="900" dirty="0"/>
          </a:p>
        </p:txBody>
      </p:sp>
      <p:sp>
        <p:nvSpPr>
          <p:cNvPr id="22" name="Text 19"/>
          <p:cNvSpPr/>
          <p:nvPr/>
        </p:nvSpPr>
        <p:spPr>
          <a:xfrm>
            <a:off x="10967442" y="2876669"/>
            <a:ext cx="312634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55978</a:t>
            </a:r>
            <a:endParaRPr lang="en-US" sz="900" dirty="0"/>
          </a:p>
        </p:txBody>
      </p:sp>
      <p:sp>
        <p:nvSpPr>
          <p:cNvPr id="23" name="Shape 20"/>
          <p:cNvSpPr/>
          <p:nvPr/>
        </p:nvSpPr>
        <p:spPr>
          <a:xfrm>
            <a:off x="7475934" y="3146703"/>
            <a:ext cx="6737033" cy="34921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7595116" y="3225879"/>
            <a:ext cx="312634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Senior</a:t>
            </a:r>
            <a:endParaRPr lang="en-US" sz="900" dirty="0"/>
          </a:p>
        </p:txBody>
      </p:sp>
      <p:sp>
        <p:nvSpPr>
          <p:cNvPr id="25" name="Text 22"/>
          <p:cNvSpPr/>
          <p:nvPr/>
        </p:nvSpPr>
        <p:spPr>
          <a:xfrm>
            <a:off x="10967442" y="3225879"/>
            <a:ext cx="312634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55763</a:t>
            </a:r>
            <a:endParaRPr lang="en-US" sz="900" dirty="0"/>
          </a:p>
        </p:txBody>
      </p:sp>
      <p:sp>
        <p:nvSpPr>
          <p:cNvPr id="26" name="Text 23"/>
          <p:cNvSpPr/>
          <p:nvPr/>
        </p:nvSpPr>
        <p:spPr>
          <a:xfrm>
            <a:off x="7468314" y="3637717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This data informs age-specific marketing campaigns.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2025-12-03T20:20:07Z</dcterms:created>
  <dcterms:modified xsi:type="dcterms:W3CDTF">2025-12-03T20:20:07Z</dcterms:modified>
</cp:coreProperties>
</file>